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custom-properties" Target="docProps/custom.xml"/><Relationship Id="rId2" Type="http://schemas.openxmlformats.org/officeDocument/2006/relationships/officeDocument" Target="ppt/presentation.xml"/><Relationship Id="rId1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</p:sldIdLst>
  <p:sldSz cy="9906000" cx="6858000"/>
  <p:notesSz cx="7104050" cy="102346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8" roundtripDataSignature="AMtx7mhKIZaX+nEKSr4MND3keSfhc/qx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slideMaster" Target="slideMasters/slideMaster1.xml"/><Relationship Id="rId7" Type="http://schemas.openxmlformats.org/officeDocument/2006/relationships/slide" Target="slides/slide3.xml"/><Relationship Id="rId2" Type="http://schemas.openxmlformats.org/officeDocument/2006/relationships/presProps" Target="presProps.xml"/><Relationship Id="rId1" Type="http://schemas.openxmlformats.org/officeDocument/2006/relationships/theme" Target="theme/theme2.xml"/><Relationship Id="rId6" Type="http://schemas.openxmlformats.org/officeDocument/2006/relationships/slide" Target="slides/slide2.xml"/><Relationship Id="rId11" Type="http://schemas.openxmlformats.org/officeDocument/2006/relationships/customXml" Target="../customXml/item3.xml"/><Relationship Id="rId5" Type="http://schemas.openxmlformats.org/officeDocument/2006/relationships/slide" Target="slides/slide1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:notes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:notes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3:notes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9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2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hyperlink" Target="mailto:newhawjuniorpta@gmail.com" TargetMode="External"/><Relationship Id="rId9" Type="http://schemas.openxmlformats.org/officeDocument/2006/relationships/image" Target="../media/image5.jp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hyperlink" Target="https://pay.sumup.com/b2c/QBQIQ5BR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6.png"/><Relationship Id="rId5" Type="http://schemas.openxmlformats.org/officeDocument/2006/relationships/image" Target="../media/image7.jpg"/><Relationship Id="rId6" Type="http://schemas.openxmlformats.org/officeDocument/2006/relationships/image" Target="../media/image8.png"/><Relationship Id="rId7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13.png"/><Relationship Id="rId10" Type="http://schemas.openxmlformats.org/officeDocument/2006/relationships/image" Target="../media/image12.png"/><Relationship Id="rId9" Type="http://schemas.openxmlformats.org/officeDocument/2006/relationships/image" Target="../media/image11.jpg"/><Relationship Id="rId5" Type="http://schemas.openxmlformats.org/officeDocument/2006/relationships/hyperlink" Target="mailto:newhawjuniorpta@gmail.com" TargetMode="External"/><Relationship Id="rId6" Type="http://schemas.openxmlformats.org/officeDocument/2006/relationships/image" Target="../media/image9.png"/><Relationship Id="rId7" Type="http://schemas.openxmlformats.org/officeDocument/2006/relationships/image" Target="../media/image10.jpg"/><Relationship Id="rId8" Type="http://schemas.openxmlformats.org/officeDocument/2006/relationships/hyperlink" Target="mailto:newhawjuniorpta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0"/>
            <a:ext cx="6858000" cy="4572000"/>
          </a:xfrm>
          <a:prstGeom prst="rect">
            <a:avLst/>
          </a:prstGeom>
          <a:gradFill>
            <a:gsLst>
              <a:gs pos="0">
                <a:srgbClr val="FAFAFA"/>
              </a:gs>
              <a:gs pos="37000">
                <a:srgbClr val="FEE599">
                  <a:alpha val="49803"/>
                </a:srgbClr>
              </a:gs>
              <a:gs pos="61000">
                <a:srgbClr val="FEE599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5378971"/>
            <a:ext cx="6858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-17778" y="3541905"/>
            <a:ext cx="6875778" cy="3465112"/>
          </a:xfrm>
          <a:prstGeom prst="rect">
            <a:avLst/>
          </a:prstGeom>
          <a:gradFill>
            <a:gsLst>
              <a:gs pos="0">
                <a:srgbClr val="FAFAFA">
                  <a:alpha val="9803"/>
                </a:srgbClr>
              </a:gs>
              <a:gs pos="699">
                <a:srgbClr val="FAFAFA">
                  <a:alpha val="9803"/>
                </a:srgbClr>
              </a:gs>
              <a:gs pos="11000">
                <a:srgbClr val="FAFAFA">
                  <a:alpha val="74901"/>
                </a:srgbClr>
              </a:gs>
              <a:gs pos="25000">
                <a:srgbClr val="FFF2CC">
                  <a:alpha val="94901"/>
                </a:srgbClr>
              </a:gs>
              <a:gs pos="32000">
                <a:srgbClr val="FEE599"/>
              </a:gs>
              <a:gs pos="66000">
                <a:srgbClr val="FEE599"/>
              </a:gs>
              <a:gs pos="79000">
                <a:srgbClr val="FFF2CC">
                  <a:alpha val="94901"/>
                </a:srgbClr>
              </a:gs>
              <a:gs pos="89000">
                <a:srgbClr val="FFF9E6">
                  <a:alpha val="74901"/>
                </a:srgbClr>
              </a:gs>
              <a:gs pos="100000">
                <a:srgbClr val="FFFFFF">
                  <a:alpha val="9803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-17778" y="0"/>
            <a:ext cx="6858000" cy="9950971"/>
          </a:xfrm>
          <a:prstGeom prst="rect">
            <a:avLst/>
          </a:prstGeom>
          <a:solidFill>
            <a:schemeClr val="lt1">
              <a:alpha val="6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06925" y="1990875"/>
            <a:ext cx="6608700" cy="5445300"/>
          </a:xfrm>
          <a:prstGeom prst="roundRect">
            <a:avLst>
              <a:gd fmla="val 6025" name="adj"/>
            </a:avLst>
          </a:prstGeom>
          <a:solidFill>
            <a:schemeClr val="lt1"/>
          </a:solidFill>
          <a:ln cap="flat" cmpd="sng" w="28575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537681" y="2093786"/>
            <a:ext cx="5018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PTA is up and running and we’re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excited for 2025!</a:t>
            </a: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We hope you are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forward to</a:t>
            </a: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our planned inset day to LEGOLAND!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year we see the return of </a:t>
            </a: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Break the Rules Day and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Wonka bars</a:t>
            </a: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We have lots more fun initiatives up our sleeve for later this year so please keep your eyes peeled. </a:t>
            </a:r>
            <a:endParaRPr/>
          </a:p>
        </p:txBody>
      </p:sp>
      <p:sp>
        <p:nvSpPr>
          <p:cNvPr id="90" name="Google Shape;90;p1"/>
          <p:cNvSpPr/>
          <p:nvPr/>
        </p:nvSpPr>
        <p:spPr>
          <a:xfrm>
            <a:off x="450803" y="133808"/>
            <a:ext cx="6005754" cy="159211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9050">
            <a:solidFill>
              <a:srgbClr val="F7CAA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1" name="Google Shape;91;p1"/>
          <p:cNvGrpSpPr/>
          <p:nvPr/>
        </p:nvGrpSpPr>
        <p:grpSpPr>
          <a:xfrm>
            <a:off x="909687" y="123801"/>
            <a:ext cx="5066965" cy="1590969"/>
            <a:chOff x="909687" y="1774706"/>
            <a:chExt cx="5066965" cy="1590969"/>
          </a:xfrm>
        </p:grpSpPr>
        <p:sp>
          <p:nvSpPr>
            <p:cNvPr id="92" name="Google Shape;92;p1"/>
            <p:cNvSpPr/>
            <p:nvPr/>
          </p:nvSpPr>
          <p:spPr>
            <a:xfrm>
              <a:off x="909687" y="2012848"/>
              <a:ext cx="5066965" cy="10156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6000" cap="none">
                  <a:solidFill>
                    <a:srgbClr val="FEE599"/>
                  </a:solidFill>
                  <a:latin typeface="Calibri"/>
                  <a:ea typeface="Calibri"/>
                  <a:cs typeface="Calibri"/>
                  <a:sym typeface="Calibri"/>
                </a:rPr>
                <a:t>PTA Newsletter</a:t>
              </a:r>
              <a:endParaRPr/>
            </a:p>
          </p:txBody>
        </p:sp>
        <p:sp>
          <p:nvSpPr>
            <p:cNvPr id="93" name="Google Shape;93;p1"/>
            <p:cNvSpPr txBox="1"/>
            <p:nvPr/>
          </p:nvSpPr>
          <p:spPr>
            <a:xfrm>
              <a:off x="2338540" y="2842455"/>
              <a:ext cx="2209259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800">
                  <a:solidFill>
                    <a:srgbClr val="7F6000"/>
                  </a:solidFill>
                  <a:latin typeface="Calibri"/>
                  <a:ea typeface="Calibri"/>
                  <a:cs typeface="Calibri"/>
                  <a:sym typeface="Calibri"/>
                </a:rPr>
                <a:t>Autumn 2025</a:t>
              </a:r>
              <a:endParaRPr/>
            </a:p>
          </p:txBody>
        </p:sp>
        <p:sp>
          <p:nvSpPr>
            <p:cNvPr id="94" name="Google Shape;94;p1"/>
            <p:cNvSpPr txBox="1"/>
            <p:nvPr/>
          </p:nvSpPr>
          <p:spPr>
            <a:xfrm>
              <a:off x="1502125" y="1774706"/>
              <a:ext cx="3882088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>
                  <a:solidFill>
                    <a:srgbClr val="7F6000"/>
                  </a:solidFill>
                  <a:latin typeface="Calibri"/>
                  <a:ea typeface="Calibri"/>
                  <a:cs typeface="Calibri"/>
                  <a:sym typeface="Calibri"/>
                </a:rPr>
                <a:t>New Haw Community School</a:t>
              </a:r>
              <a:endParaRPr/>
            </a:p>
          </p:txBody>
        </p:sp>
      </p:grpSp>
      <p:sp>
        <p:nvSpPr>
          <p:cNvPr id="95" name="Google Shape;95;p1"/>
          <p:cNvSpPr txBox="1"/>
          <p:nvPr/>
        </p:nvSpPr>
        <p:spPr>
          <a:xfrm>
            <a:off x="239800" y="3618300"/>
            <a:ext cx="6342900" cy="39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ith many of last years members stepping down due to family and work commitments we have a new team! Saying goodbye and thank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you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to: Annette Damianoff, Christian Russell and Claire Rollo. Introducing the team of 2025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Kat Gooch &amp; Nicky Payne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will be stepping down as 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Co-Chairs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but staying on board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taking the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ir place as the new Chairperson  is Jess Bailey and Vice Chair Lou Rowley ,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Andrea Prentis will be fulfilling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the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role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as 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Treasurer,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Amy Griffiths,  Sonia Lemon, Crystal Davis,Eloise Costa Neves and Aimee Ponte are coming on board to support the rest of us!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We’re always on the look-out for new members so if you would like to join our team then please 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speak to any member of the PTA or contact </a:t>
            </a:r>
            <a:r>
              <a:rPr lang="en-GB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i="0" lang="en-GB" sz="1600" u="sng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ewhawjuniorpta@gmail.com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 F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inally, there are events which we can’t run without parents help. Please look out for the Volunteer links that come round and sign up where you can – we really appreciate your support in providing 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your children with great experiences and ensuring that we raise as much money as possible for the school.</a:t>
            </a:r>
            <a:endParaRPr b="0" i="0" sz="1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1794" y="2115006"/>
            <a:ext cx="1200331" cy="1184691"/>
          </a:xfrm>
          <a:prstGeom prst="ellipse">
            <a:avLst/>
          </a:prstGeom>
          <a:noFill/>
          <a:ln>
            <a:noFill/>
          </a:ln>
        </p:spPr>
      </p:pic>
      <p:sp>
        <p:nvSpPr>
          <p:cNvPr id="97" name="Google Shape;97;p1"/>
          <p:cNvSpPr/>
          <p:nvPr/>
        </p:nvSpPr>
        <p:spPr>
          <a:xfrm>
            <a:off x="125876" y="8871667"/>
            <a:ext cx="6606300" cy="11295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515DD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197211" y="9303447"/>
            <a:ext cx="5628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Join our Facebook group (</a:t>
            </a:r>
            <a:r>
              <a:rPr b="1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New Haw Community School Parents</a:t>
            </a:r>
            <a:r>
              <a:rPr b="0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 and follow us on Instagram </a:t>
            </a:r>
            <a:r>
              <a:rPr b="1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(New_Haw_Community_School_PTA)</a:t>
            </a:r>
            <a:endParaRPr b="0" i="0" sz="1600" u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125887" y="8871672"/>
            <a:ext cx="273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cap="none">
                <a:solidFill>
                  <a:srgbClr val="B6BBEC"/>
                </a:solidFill>
                <a:latin typeface="Calibri"/>
                <a:ea typeface="Calibri"/>
                <a:cs typeface="Calibri"/>
                <a:sym typeface="Calibri"/>
              </a:rPr>
              <a:t>STAY IN THE LOOP </a:t>
            </a:r>
            <a:endParaRPr/>
          </a:p>
        </p:txBody>
      </p:sp>
      <p:grpSp>
        <p:nvGrpSpPr>
          <p:cNvPr id="100" name="Google Shape;100;p1"/>
          <p:cNvGrpSpPr/>
          <p:nvPr/>
        </p:nvGrpSpPr>
        <p:grpSpPr>
          <a:xfrm>
            <a:off x="5976654" y="8823002"/>
            <a:ext cx="623576" cy="1282467"/>
            <a:chOff x="5586735" y="8244182"/>
            <a:chExt cx="696499" cy="1432444"/>
          </a:xfrm>
        </p:grpSpPr>
        <p:pic>
          <p:nvPicPr>
            <p:cNvPr id="101" name="Google Shape;101;p1"/>
            <p:cNvPicPr preferRelativeResize="0"/>
            <p:nvPr/>
          </p:nvPicPr>
          <p:blipFill rotWithShape="1">
            <a:blip r:embed="rId6">
              <a:alphaModFix/>
            </a:blip>
            <a:srcRect b="0" l="837" r="1777" t="1045"/>
            <a:stretch/>
          </p:blipFill>
          <p:spPr>
            <a:xfrm>
              <a:off x="5597286" y="8244182"/>
              <a:ext cx="685948" cy="689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2" name="Google Shape;102;p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5586735" y="8974106"/>
              <a:ext cx="696499" cy="70252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3" name="Google Shape;103;p1"/>
          <p:cNvSpPr/>
          <p:nvPr/>
        </p:nvSpPr>
        <p:spPr>
          <a:xfrm>
            <a:off x="108089" y="7436140"/>
            <a:ext cx="6606300" cy="13569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97201" y="7434139"/>
            <a:ext cx="5037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cap="none">
                <a:solidFill>
                  <a:srgbClr val="FF9900"/>
                </a:solidFill>
                <a:latin typeface="Calibri"/>
                <a:ea typeface="Calibri"/>
                <a:cs typeface="Calibri"/>
                <a:sym typeface="Calibri"/>
              </a:rPr>
              <a:t>Donation Link</a:t>
            </a:r>
            <a:endParaRPr/>
          </a:p>
        </p:txBody>
      </p:sp>
      <p:sp>
        <p:nvSpPr>
          <p:cNvPr id="105" name="Google Shape;105;p1"/>
          <p:cNvSpPr txBox="1"/>
          <p:nvPr/>
        </p:nvSpPr>
        <p:spPr>
          <a:xfrm>
            <a:off x="197189" y="7702196"/>
            <a:ext cx="50379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can’t get to our events, but would still like to contribute to the school then you can use the following link to make a donation at any point in the year</a:t>
            </a:r>
            <a:r>
              <a:rPr b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16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https://pay.sumup.com/b2c/QBQIQ5BR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106" name="Google Shape;106;p1"/>
          <p:cNvPicPr preferRelativeResize="0"/>
          <p:nvPr/>
        </p:nvPicPr>
        <p:blipFill rotWithShape="1">
          <a:blip r:embed="rId9">
            <a:alphaModFix/>
          </a:blip>
          <a:srcRect b="27776" l="22422" r="21490" t="22052"/>
          <a:stretch/>
        </p:blipFill>
        <p:spPr>
          <a:xfrm>
            <a:off x="5235080" y="7522576"/>
            <a:ext cx="1253064" cy="1183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0"/>
            <a:ext cx="6858000" cy="4572000"/>
          </a:xfrm>
          <a:prstGeom prst="rect">
            <a:avLst/>
          </a:prstGeom>
          <a:gradFill>
            <a:gsLst>
              <a:gs pos="0">
                <a:srgbClr val="FAFAFA"/>
              </a:gs>
              <a:gs pos="37000">
                <a:srgbClr val="FEE599">
                  <a:alpha val="49803"/>
                </a:srgbClr>
              </a:gs>
              <a:gs pos="61000">
                <a:srgbClr val="FEE599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</p:pic>
      <p:pic>
        <p:nvPicPr>
          <p:cNvPr id="112" name="Google Shape;11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5371531"/>
            <a:ext cx="6858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"/>
          <p:cNvSpPr/>
          <p:nvPr/>
        </p:nvSpPr>
        <p:spPr>
          <a:xfrm>
            <a:off x="-17778" y="2504445"/>
            <a:ext cx="6875778" cy="3465112"/>
          </a:xfrm>
          <a:prstGeom prst="rect">
            <a:avLst/>
          </a:prstGeom>
          <a:gradFill>
            <a:gsLst>
              <a:gs pos="0">
                <a:srgbClr val="FAFAFA">
                  <a:alpha val="9803"/>
                </a:srgbClr>
              </a:gs>
              <a:gs pos="699">
                <a:srgbClr val="FAFAFA">
                  <a:alpha val="9803"/>
                </a:srgbClr>
              </a:gs>
              <a:gs pos="11000">
                <a:srgbClr val="FAFAFA">
                  <a:alpha val="74901"/>
                </a:srgbClr>
              </a:gs>
              <a:gs pos="25000">
                <a:srgbClr val="FFF2CC">
                  <a:alpha val="94901"/>
                </a:srgbClr>
              </a:gs>
              <a:gs pos="32000">
                <a:srgbClr val="FEE599"/>
              </a:gs>
              <a:gs pos="66000">
                <a:srgbClr val="FEE599"/>
              </a:gs>
              <a:gs pos="79000">
                <a:srgbClr val="FFF2CC">
                  <a:alpha val="94901"/>
                </a:srgbClr>
              </a:gs>
              <a:gs pos="89000">
                <a:srgbClr val="FFF9E6">
                  <a:alpha val="74901"/>
                </a:srgbClr>
              </a:gs>
              <a:gs pos="100000">
                <a:srgbClr val="FFFFFF">
                  <a:alpha val="9803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-17778" y="4330"/>
            <a:ext cx="6858000" cy="9950971"/>
          </a:xfrm>
          <a:prstGeom prst="rect">
            <a:avLst/>
          </a:prstGeom>
          <a:solidFill>
            <a:schemeClr val="lt1">
              <a:alpha val="6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496389" y="168437"/>
            <a:ext cx="5773782" cy="9860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9050">
            <a:solidFill>
              <a:srgbClr val="F7CAA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"/>
          <p:cNvSpPr/>
          <p:nvPr/>
        </p:nvSpPr>
        <p:spPr>
          <a:xfrm>
            <a:off x="553599" y="118744"/>
            <a:ext cx="567867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solidFill>
                  <a:srgbClr val="FEE599"/>
                </a:solidFill>
                <a:latin typeface="Calibri"/>
                <a:ea typeface="Calibri"/>
                <a:cs typeface="Calibri"/>
                <a:sym typeface="Calibri"/>
              </a:rPr>
              <a:t>Upcoming Events</a:t>
            </a:r>
            <a:endParaRPr/>
          </a:p>
        </p:txBody>
      </p:sp>
      <p:grpSp>
        <p:nvGrpSpPr>
          <p:cNvPr id="117" name="Google Shape;117;p2"/>
          <p:cNvGrpSpPr/>
          <p:nvPr/>
        </p:nvGrpSpPr>
        <p:grpSpPr>
          <a:xfrm>
            <a:off x="141225" y="7539030"/>
            <a:ext cx="6589774" cy="2299076"/>
            <a:chOff x="141226" y="4483669"/>
            <a:chExt cx="6589774" cy="1496891"/>
          </a:xfrm>
        </p:grpSpPr>
        <p:sp>
          <p:nvSpPr>
            <p:cNvPr id="118" name="Google Shape;118;p2"/>
            <p:cNvSpPr/>
            <p:nvPr/>
          </p:nvSpPr>
          <p:spPr>
            <a:xfrm>
              <a:off x="141226" y="4494055"/>
              <a:ext cx="6589774" cy="1402674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28575">
              <a:solidFill>
                <a:srgbClr val="C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2"/>
            <p:cNvSpPr txBox="1"/>
            <p:nvPr/>
          </p:nvSpPr>
          <p:spPr>
            <a:xfrm>
              <a:off x="231499" y="4483669"/>
              <a:ext cx="5769900" cy="300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 cap="none">
                  <a:solidFill>
                    <a:srgbClr val="6D9EEB"/>
                  </a:solidFill>
                  <a:latin typeface="Calibri"/>
                  <a:ea typeface="Calibri"/>
                  <a:cs typeface="Calibri"/>
                  <a:sym typeface="Calibri"/>
                </a:rPr>
                <a:t>Friday 5</a:t>
              </a:r>
              <a:r>
                <a:rPr b="1" baseline="30000" lang="en-GB" sz="2400" cap="none">
                  <a:solidFill>
                    <a:srgbClr val="6D9EEB"/>
                  </a:solidFill>
                  <a:latin typeface="Calibri"/>
                  <a:ea typeface="Calibri"/>
                  <a:cs typeface="Calibri"/>
                  <a:sym typeface="Calibri"/>
                </a:rPr>
                <a:t>th</a:t>
              </a:r>
              <a:r>
                <a:rPr b="1" lang="en-GB" sz="2400" cap="none">
                  <a:solidFill>
                    <a:srgbClr val="6D9EEB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lang="en-GB" sz="2400">
                  <a:solidFill>
                    <a:srgbClr val="6D9EEB"/>
                  </a:solidFill>
                  <a:latin typeface="Calibri"/>
                  <a:ea typeface="Calibri"/>
                  <a:cs typeface="Calibri"/>
                  <a:sym typeface="Calibri"/>
                </a:rPr>
                <a:t>December</a:t>
              </a:r>
              <a:endParaRPr>
                <a:solidFill>
                  <a:srgbClr val="6D9EEB"/>
                </a:solidFill>
              </a:endParaRPr>
            </a:p>
          </p:txBody>
        </p:sp>
        <p:sp>
          <p:nvSpPr>
            <p:cNvPr id="120" name="Google Shape;120;p2"/>
            <p:cNvSpPr txBox="1"/>
            <p:nvPr/>
          </p:nvSpPr>
          <p:spPr>
            <a:xfrm>
              <a:off x="231499" y="4697760"/>
              <a:ext cx="5103000" cy="1282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 exciting way to spend your INSET day: After last years extremely successful and fun day at Chobham Adventure Farm we have managed to secure the party rooms and mezzanine level for your packed lunches and a full day in the soft play. Not only that but there will be NO price increases. Book your tickets here: h</a:t>
              </a: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ttps://new-haw-junior-school-pta.sumupstore.com/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" name="Google Shape;121;p2"/>
          <p:cNvGrpSpPr/>
          <p:nvPr/>
        </p:nvGrpSpPr>
        <p:grpSpPr>
          <a:xfrm>
            <a:off x="98051" y="5943457"/>
            <a:ext cx="6589774" cy="1413374"/>
            <a:chOff x="141226" y="7548872"/>
            <a:chExt cx="6589774" cy="1413374"/>
          </a:xfrm>
        </p:grpSpPr>
        <p:sp>
          <p:nvSpPr>
            <p:cNvPr id="122" name="Google Shape;122;p2"/>
            <p:cNvSpPr/>
            <p:nvPr/>
          </p:nvSpPr>
          <p:spPr>
            <a:xfrm>
              <a:off x="141226" y="7559258"/>
              <a:ext cx="6589774" cy="1402674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28575">
              <a:solidFill>
                <a:srgbClr val="C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2"/>
            <p:cNvSpPr txBox="1"/>
            <p:nvPr/>
          </p:nvSpPr>
          <p:spPr>
            <a:xfrm>
              <a:off x="185761" y="7548872"/>
              <a:ext cx="576985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 cap="none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Thursday </a:t>
              </a:r>
              <a:r>
                <a:rPr b="1" lang="en-GB" sz="2400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r>
                <a:rPr b="1" baseline="30000" lang="en-GB" sz="2400" cap="none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th</a:t>
              </a:r>
              <a:r>
                <a:rPr b="1" lang="en-GB" sz="2400" cap="none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lang="en-GB" sz="2400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December</a:t>
              </a:r>
              <a:r>
                <a:rPr b="1" lang="en-GB" sz="2400" cap="none">
                  <a:solidFill>
                    <a:srgbClr val="E06666"/>
                  </a:solidFill>
                  <a:latin typeface="Calibri"/>
                  <a:ea typeface="Calibri"/>
                  <a:cs typeface="Calibri"/>
                  <a:sym typeface="Calibri"/>
                </a:rPr>
                <a:t>, 4.30pm – 6.30pm</a:t>
              </a:r>
              <a:endParaRPr>
                <a:solidFill>
                  <a:srgbClr val="E06666"/>
                </a:solidFill>
              </a:endParaRPr>
            </a:p>
          </p:txBody>
        </p:sp>
        <p:sp>
          <p:nvSpPr>
            <p:cNvPr id="124" name="Google Shape;124;p2"/>
            <p:cNvSpPr txBox="1"/>
            <p:nvPr/>
          </p:nvSpPr>
          <p:spPr>
            <a:xfrm>
              <a:off x="273307" y="7977046"/>
              <a:ext cx="54558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Christmas Fayre: </a:t>
              </a: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Join us for an evening of festive fun at the school. Support the Year 6 Junior Apprentice stalls, try your luck on the tombola or raffle, or watch the choir with a mince pie. 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25" name="Google Shape;125;p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687427" y="7950919"/>
              <a:ext cx="928869" cy="84046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6" name="Google Shape;126;p2"/>
          <p:cNvGrpSpPr/>
          <p:nvPr/>
        </p:nvGrpSpPr>
        <p:grpSpPr>
          <a:xfrm>
            <a:off x="141226" y="4593615"/>
            <a:ext cx="6589774" cy="1167074"/>
            <a:chOff x="141226" y="6242034"/>
            <a:chExt cx="6589774" cy="1167074"/>
          </a:xfrm>
        </p:grpSpPr>
        <p:sp>
          <p:nvSpPr>
            <p:cNvPr id="127" name="Google Shape;127;p2"/>
            <p:cNvSpPr/>
            <p:nvPr/>
          </p:nvSpPr>
          <p:spPr>
            <a:xfrm>
              <a:off x="141226" y="6252420"/>
              <a:ext cx="6589774" cy="1156452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28575">
              <a:solidFill>
                <a:srgbClr val="C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2"/>
            <p:cNvSpPr txBox="1"/>
            <p:nvPr/>
          </p:nvSpPr>
          <p:spPr>
            <a:xfrm>
              <a:off x="185761" y="6242034"/>
              <a:ext cx="576985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400" cap="none">
                  <a:solidFill>
                    <a:srgbClr val="E69138"/>
                  </a:solidFill>
                  <a:latin typeface="Calibri"/>
                  <a:ea typeface="Calibri"/>
                  <a:cs typeface="Calibri"/>
                  <a:sym typeface="Calibri"/>
                </a:rPr>
                <a:t>Saturday 2</a:t>
              </a:r>
              <a:r>
                <a:rPr b="1" lang="en-GB" sz="2400">
                  <a:solidFill>
                    <a:srgbClr val="E69138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r>
                <a:rPr b="1" baseline="30000" lang="en-GB" sz="2400">
                  <a:solidFill>
                    <a:srgbClr val="E69138"/>
                  </a:solidFill>
                  <a:latin typeface="Calibri"/>
                  <a:ea typeface="Calibri"/>
                  <a:cs typeface="Calibri"/>
                  <a:sym typeface="Calibri"/>
                </a:rPr>
                <a:t>n</a:t>
              </a:r>
              <a:r>
                <a:rPr b="1" baseline="30000" lang="en-GB" sz="2400" cap="none">
                  <a:solidFill>
                    <a:srgbClr val="E69138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b="1" lang="en-GB" sz="2400" cap="none">
                  <a:solidFill>
                    <a:srgbClr val="E69138"/>
                  </a:solidFill>
                  <a:latin typeface="Calibri"/>
                  <a:ea typeface="Calibri"/>
                  <a:cs typeface="Calibri"/>
                  <a:sym typeface="Calibri"/>
                </a:rPr>
                <a:t> November, 2 – 6pm </a:t>
              </a:r>
              <a:endParaRPr>
                <a:solidFill>
                  <a:srgbClr val="E69138"/>
                </a:solidFill>
              </a:endParaRPr>
            </a:p>
          </p:txBody>
        </p:sp>
        <p:sp>
          <p:nvSpPr>
            <p:cNvPr id="129" name="Google Shape;129;p2"/>
            <p:cNvSpPr txBox="1"/>
            <p:nvPr/>
          </p:nvSpPr>
          <p:spPr>
            <a:xfrm>
              <a:off x="273307" y="6670208"/>
              <a:ext cx="5455800" cy="738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Broadway Lights Switch-on: </a:t>
              </a: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We will be running a cake stall and novelty tombola at this year’s light-switch on.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30" name="Google Shape;130;p2"/>
            <p:cNvPicPr preferRelativeResize="0"/>
            <p:nvPr/>
          </p:nvPicPr>
          <p:blipFill rotWithShape="1">
            <a:blip r:embed="rId5">
              <a:alphaModFix/>
            </a:blip>
            <a:srcRect b="0" l="15297" r="26540" t="14689"/>
            <a:stretch/>
          </p:blipFill>
          <p:spPr>
            <a:xfrm>
              <a:off x="5805380" y="6331579"/>
              <a:ext cx="591886" cy="101136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1" name="Google Shape;131;p2"/>
          <p:cNvGrpSpPr/>
          <p:nvPr/>
        </p:nvGrpSpPr>
        <p:grpSpPr>
          <a:xfrm>
            <a:off x="4172639" y="5324039"/>
            <a:ext cx="1970634" cy="610800"/>
            <a:chOff x="7862246" y="3640227"/>
            <a:chExt cx="1970634" cy="610800"/>
          </a:xfrm>
        </p:grpSpPr>
        <p:sp>
          <p:nvSpPr>
            <p:cNvPr id="132" name="Google Shape;132;p2"/>
            <p:cNvSpPr/>
            <p:nvPr/>
          </p:nvSpPr>
          <p:spPr>
            <a:xfrm>
              <a:off x="7862246" y="3640227"/>
              <a:ext cx="1913400" cy="610800"/>
            </a:xfrm>
            <a:prstGeom prst="star24">
              <a:avLst>
                <a:gd fmla="val 40642" name="adj"/>
              </a:avLst>
            </a:prstGeom>
            <a:solidFill>
              <a:srgbClr val="FFCCFF"/>
            </a:solidFill>
            <a:ln cap="flat" cmpd="sng" w="12700">
              <a:solidFill>
                <a:srgbClr val="9900CC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p2"/>
            <p:cNvSpPr txBox="1"/>
            <p:nvPr/>
          </p:nvSpPr>
          <p:spPr>
            <a:xfrm>
              <a:off x="7953980" y="3714844"/>
              <a:ext cx="18789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Volunteers and cake donations needed</a:t>
              </a:r>
              <a:endParaRPr/>
            </a:p>
          </p:txBody>
        </p:sp>
      </p:grpSp>
      <p:sp>
        <p:nvSpPr>
          <p:cNvPr id="134" name="Google Shape;134;p2"/>
          <p:cNvSpPr/>
          <p:nvPr/>
        </p:nvSpPr>
        <p:spPr>
          <a:xfrm>
            <a:off x="4501473" y="7118062"/>
            <a:ext cx="1878900" cy="461700"/>
          </a:xfrm>
          <a:prstGeom prst="star24">
            <a:avLst>
              <a:gd fmla="val 38504" name="adj"/>
            </a:avLst>
          </a:prstGeom>
          <a:solidFill>
            <a:srgbClr val="FFCCFF"/>
          </a:solidFill>
          <a:ln cap="flat" cmpd="sng" w="12700">
            <a:solidFill>
              <a:srgbClr val="99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2"/>
          <p:cNvSpPr txBox="1"/>
          <p:nvPr/>
        </p:nvSpPr>
        <p:spPr>
          <a:xfrm>
            <a:off x="4807211" y="7210470"/>
            <a:ext cx="14631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Volunteers needed</a:t>
            </a:r>
            <a:endParaRPr/>
          </a:p>
        </p:txBody>
      </p:sp>
      <p:pic>
        <p:nvPicPr>
          <p:cNvPr id="136" name="Google Shape;136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24725" y="8226463"/>
            <a:ext cx="1463100" cy="8882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7" name="Google Shape;137;p2"/>
          <p:cNvGrpSpPr/>
          <p:nvPr/>
        </p:nvGrpSpPr>
        <p:grpSpPr>
          <a:xfrm>
            <a:off x="31426" y="3106362"/>
            <a:ext cx="6703721" cy="1295400"/>
            <a:chOff x="27002" y="3891625"/>
            <a:chExt cx="6720523" cy="1295400"/>
          </a:xfrm>
        </p:grpSpPr>
        <p:sp>
          <p:nvSpPr>
            <p:cNvPr id="138" name="Google Shape;138;p2"/>
            <p:cNvSpPr/>
            <p:nvPr/>
          </p:nvSpPr>
          <p:spPr>
            <a:xfrm>
              <a:off x="141225" y="3891625"/>
              <a:ext cx="6606300" cy="12954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28575">
              <a:solidFill>
                <a:srgbClr val="7F6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2"/>
            <p:cNvSpPr txBox="1"/>
            <p:nvPr/>
          </p:nvSpPr>
          <p:spPr>
            <a:xfrm>
              <a:off x="27002" y="3904413"/>
              <a:ext cx="6364800" cy="430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200" cap="none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Friday </a:t>
              </a:r>
              <a:r>
                <a:rPr b="1" lang="en-GB" sz="2200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r>
                <a:rPr b="1" baseline="30000" lang="en-GB" sz="2200" cap="none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th</a:t>
              </a:r>
              <a:r>
                <a:rPr b="1" lang="en-GB" sz="2200" cap="none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 November,Christmas Quiz from </a:t>
              </a:r>
              <a:r>
                <a:rPr b="1" lang="en-GB" sz="2200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r>
                <a:rPr b="1" lang="en-GB" sz="2200" cap="none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pm</a:t>
              </a:r>
              <a:endParaRPr sz="1200"/>
            </a:p>
          </p:txBody>
        </p:sp>
        <p:sp>
          <p:nvSpPr>
            <p:cNvPr id="140" name="Google Shape;140;p2"/>
            <p:cNvSpPr txBox="1"/>
            <p:nvPr/>
          </p:nvSpPr>
          <p:spPr>
            <a:xfrm>
              <a:off x="272623" y="4293452"/>
              <a:ext cx="4645200" cy="2616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1" name="Google Shape;141;p2"/>
          <p:cNvGrpSpPr/>
          <p:nvPr/>
        </p:nvGrpSpPr>
        <p:grpSpPr>
          <a:xfrm>
            <a:off x="-380425" y="1619076"/>
            <a:ext cx="7111425" cy="1413356"/>
            <a:chOff x="-318276" y="-2026524"/>
            <a:chExt cx="7111425" cy="1590900"/>
          </a:xfrm>
        </p:grpSpPr>
        <p:sp>
          <p:nvSpPr>
            <p:cNvPr id="142" name="Google Shape;142;p2"/>
            <p:cNvSpPr/>
            <p:nvPr/>
          </p:nvSpPr>
          <p:spPr>
            <a:xfrm>
              <a:off x="203349" y="-2026524"/>
              <a:ext cx="6589800" cy="1590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28575">
              <a:solidFill>
                <a:srgbClr val="C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2"/>
            <p:cNvSpPr txBox="1"/>
            <p:nvPr/>
          </p:nvSpPr>
          <p:spPr>
            <a:xfrm>
              <a:off x="-318276" y="-1968690"/>
              <a:ext cx="5769900" cy="5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r>
                <a:rPr b="1" lang="en-GB" sz="2400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Friday 7</a:t>
              </a:r>
              <a:r>
                <a:rPr b="1" baseline="30000" lang="en-GB" sz="2400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th</a:t>
              </a:r>
              <a:r>
                <a:rPr b="1" lang="en-GB" sz="2400">
                  <a:solidFill>
                    <a:srgbClr val="E6AF00"/>
                  </a:solidFill>
                  <a:latin typeface="Calibri"/>
                  <a:ea typeface="Calibri"/>
                  <a:cs typeface="Calibri"/>
                  <a:sym typeface="Calibri"/>
                </a:rPr>
                <a:t> November, from 5.30pm</a:t>
              </a:r>
              <a:endParaRPr b="1" sz="2400">
                <a:solidFill>
                  <a:srgbClr val="E6A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2"/>
            <p:cNvSpPr txBox="1"/>
            <p:nvPr/>
          </p:nvSpPr>
          <p:spPr>
            <a:xfrm>
              <a:off x="203374" y="-1600457"/>
              <a:ext cx="41778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5" name="Google Shape;145;p2"/>
          <p:cNvSpPr txBox="1"/>
          <p:nvPr/>
        </p:nvSpPr>
        <p:spPr>
          <a:xfrm>
            <a:off x="3683000" y="1982600"/>
            <a:ext cx="3196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6" name="Google Shape;146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807198" y="1834828"/>
            <a:ext cx="1707932" cy="90430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"/>
          <p:cNvSpPr txBox="1"/>
          <p:nvPr/>
        </p:nvSpPr>
        <p:spPr>
          <a:xfrm>
            <a:off x="296350" y="2053175"/>
            <a:ext cx="4445100" cy="90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West Byfleet Junior School Firework Tickets are now available. Get yours here: </a:t>
            </a:r>
            <a:r>
              <a:rPr b="1"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ttps://new-haw-junior-school-pta.sumupstore.com/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"/>
          <p:cNvSpPr txBox="1"/>
          <p:nvPr/>
        </p:nvSpPr>
        <p:spPr>
          <a:xfrm>
            <a:off x="272825" y="3405475"/>
            <a:ext cx="6606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first quiz of the year is here! Getting you in the festive spirit! Get your teams together and join us for a great night and some food! More details to follow!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0"/>
            <a:ext cx="6858000" cy="4572000"/>
          </a:xfrm>
          <a:prstGeom prst="rect">
            <a:avLst/>
          </a:prstGeom>
          <a:gradFill>
            <a:gsLst>
              <a:gs pos="0">
                <a:srgbClr val="FAFAFA"/>
              </a:gs>
              <a:gs pos="37000">
                <a:srgbClr val="FEE599">
                  <a:alpha val="49803"/>
                </a:srgbClr>
              </a:gs>
              <a:gs pos="61000">
                <a:srgbClr val="FEE599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</p:pic>
      <p:pic>
        <p:nvPicPr>
          <p:cNvPr id="154" name="Google Shape;15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778" y="5378971"/>
            <a:ext cx="6858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3"/>
          <p:cNvSpPr/>
          <p:nvPr/>
        </p:nvSpPr>
        <p:spPr>
          <a:xfrm>
            <a:off x="-17778" y="2286525"/>
            <a:ext cx="6875778" cy="3465112"/>
          </a:xfrm>
          <a:prstGeom prst="rect">
            <a:avLst/>
          </a:prstGeom>
          <a:gradFill>
            <a:gsLst>
              <a:gs pos="0">
                <a:srgbClr val="FAFAFA">
                  <a:alpha val="9803"/>
                </a:srgbClr>
              </a:gs>
              <a:gs pos="699">
                <a:srgbClr val="FAFAFA">
                  <a:alpha val="9803"/>
                </a:srgbClr>
              </a:gs>
              <a:gs pos="11000">
                <a:srgbClr val="FAFAFA">
                  <a:alpha val="74901"/>
                </a:srgbClr>
              </a:gs>
              <a:gs pos="25000">
                <a:srgbClr val="FFF2CC">
                  <a:alpha val="94901"/>
                </a:srgbClr>
              </a:gs>
              <a:gs pos="32000">
                <a:srgbClr val="FEE599"/>
              </a:gs>
              <a:gs pos="66000">
                <a:srgbClr val="FEE599"/>
              </a:gs>
              <a:gs pos="79000">
                <a:srgbClr val="FFF2CC">
                  <a:alpha val="94901"/>
                </a:srgbClr>
              </a:gs>
              <a:gs pos="89000">
                <a:srgbClr val="FFF9E6">
                  <a:alpha val="74901"/>
                </a:srgbClr>
              </a:gs>
              <a:gs pos="100000">
                <a:srgbClr val="FFFFFF">
                  <a:alpha val="9803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3"/>
          <p:cNvSpPr/>
          <p:nvPr/>
        </p:nvSpPr>
        <p:spPr>
          <a:xfrm>
            <a:off x="-17778" y="0"/>
            <a:ext cx="6858000" cy="9950971"/>
          </a:xfrm>
          <a:prstGeom prst="rect">
            <a:avLst/>
          </a:prstGeom>
          <a:solidFill>
            <a:schemeClr val="lt1">
              <a:alpha val="6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3"/>
          <p:cNvSpPr/>
          <p:nvPr/>
        </p:nvSpPr>
        <p:spPr>
          <a:xfrm>
            <a:off x="141225" y="1321654"/>
            <a:ext cx="6606251" cy="3102231"/>
          </a:xfrm>
          <a:prstGeom prst="roundRect">
            <a:avLst>
              <a:gd fmla="val 7219" name="adj"/>
            </a:avLst>
          </a:prstGeom>
          <a:solidFill>
            <a:schemeClr val="lt1"/>
          </a:solidFill>
          <a:ln cap="flat" cmpd="sng" w="28575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3"/>
          <p:cNvSpPr txBox="1"/>
          <p:nvPr/>
        </p:nvSpPr>
        <p:spPr>
          <a:xfrm>
            <a:off x="231499" y="1328504"/>
            <a:ext cx="5037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cap="none">
                <a:solidFill>
                  <a:srgbClr val="FF9900"/>
                </a:solidFill>
                <a:latin typeface="Calibri"/>
                <a:ea typeface="Calibri"/>
                <a:cs typeface="Calibri"/>
                <a:sym typeface="Calibri"/>
              </a:rPr>
              <a:t>Be part of the Christmas Fayre</a:t>
            </a:r>
            <a:endParaRPr/>
          </a:p>
        </p:txBody>
      </p:sp>
      <p:sp>
        <p:nvSpPr>
          <p:cNvPr id="159" name="Google Shape;159;p3"/>
          <p:cNvSpPr/>
          <p:nvPr/>
        </p:nvSpPr>
        <p:spPr>
          <a:xfrm>
            <a:off x="272022" y="168437"/>
            <a:ext cx="6292022" cy="98603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9050">
            <a:solidFill>
              <a:srgbClr val="F7CAA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3"/>
          <p:cNvSpPr/>
          <p:nvPr/>
        </p:nvSpPr>
        <p:spPr>
          <a:xfrm>
            <a:off x="97925" y="7843026"/>
            <a:ext cx="6590100" cy="16851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7F6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3"/>
          <p:cNvSpPr txBox="1"/>
          <p:nvPr/>
        </p:nvSpPr>
        <p:spPr>
          <a:xfrm>
            <a:off x="237667" y="7843016"/>
            <a:ext cx="5025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cap="none">
                <a:solidFill>
                  <a:srgbClr val="E6AF00"/>
                </a:solidFill>
                <a:latin typeface="Calibri"/>
                <a:ea typeface="Calibri"/>
                <a:cs typeface="Calibri"/>
                <a:sym typeface="Calibri"/>
              </a:rPr>
              <a:t>Join EasyFundraising</a:t>
            </a:r>
            <a:endParaRPr/>
          </a:p>
        </p:txBody>
      </p:sp>
      <p:sp>
        <p:nvSpPr>
          <p:cNvPr id="162" name="Google Shape;162;p3"/>
          <p:cNvSpPr/>
          <p:nvPr/>
        </p:nvSpPr>
        <p:spPr>
          <a:xfrm>
            <a:off x="132950" y="4883951"/>
            <a:ext cx="6622800" cy="2710200"/>
          </a:xfrm>
          <a:prstGeom prst="roundRect">
            <a:avLst>
              <a:gd fmla="val 9112" name="adj"/>
            </a:avLst>
          </a:prstGeom>
          <a:solidFill>
            <a:schemeClr val="lt1"/>
          </a:solidFill>
          <a:ln cap="flat" cmpd="sng" w="28575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3"/>
          <p:cNvSpPr txBox="1"/>
          <p:nvPr/>
        </p:nvSpPr>
        <p:spPr>
          <a:xfrm>
            <a:off x="78797" y="4983294"/>
            <a:ext cx="5769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cap="none">
                <a:solidFill>
                  <a:srgbClr val="6AA84F"/>
                </a:solidFill>
                <a:latin typeface="Calibri"/>
                <a:ea typeface="Calibri"/>
                <a:cs typeface="Calibri"/>
                <a:sym typeface="Calibri"/>
              </a:rPr>
              <a:t>Help us expand our ‘pre-loved’ stock</a:t>
            </a:r>
            <a:endParaRPr>
              <a:solidFill>
                <a:srgbClr val="6AA84F"/>
              </a:solidFill>
            </a:endParaRPr>
          </a:p>
        </p:txBody>
      </p:sp>
      <p:sp>
        <p:nvSpPr>
          <p:cNvPr id="164" name="Google Shape;164;p3"/>
          <p:cNvSpPr txBox="1"/>
          <p:nvPr/>
        </p:nvSpPr>
        <p:spPr>
          <a:xfrm>
            <a:off x="229872" y="5382293"/>
            <a:ext cx="52584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always welcome donations of pre-loved uniform!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old uniform that your children have outgrown and it is still in a wearable condition please drop to reception where we have a ‘Donations’ bin</a:t>
            </a:r>
            <a:r>
              <a:rPr b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would be appreciated if all uniform donations could be washed before being dropped off.  </a:t>
            </a:r>
            <a:endParaRPr/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5" name="Google Shape;16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8287" y="5582827"/>
            <a:ext cx="1166358" cy="110123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3"/>
          <p:cNvSpPr/>
          <p:nvPr/>
        </p:nvSpPr>
        <p:spPr>
          <a:xfrm>
            <a:off x="339089" y="118744"/>
            <a:ext cx="6107699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solidFill>
                  <a:srgbClr val="FEE599"/>
                </a:solidFill>
                <a:latin typeface="Calibri"/>
                <a:ea typeface="Calibri"/>
                <a:cs typeface="Calibri"/>
                <a:sym typeface="Calibri"/>
              </a:rPr>
              <a:t>Ways you can help</a:t>
            </a:r>
            <a:endParaRPr/>
          </a:p>
        </p:txBody>
      </p:sp>
      <p:sp>
        <p:nvSpPr>
          <p:cNvPr id="167" name="Google Shape;167;p3"/>
          <p:cNvSpPr txBox="1"/>
          <p:nvPr/>
        </p:nvSpPr>
        <p:spPr>
          <a:xfrm>
            <a:off x="229874" y="1767736"/>
            <a:ext cx="59358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We’re looking for </a:t>
            </a:r>
            <a:r>
              <a:rPr b="1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stall holders 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for our Christmas Fayre on </a:t>
            </a:r>
            <a:r>
              <a:rPr lang="en-GB" sz="1600">
                <a:latin typeface="Calibri"/>
                <a:ea typeface="Calibri"/>
                <a:cs typeface="Calibri"/>
                <a:sym typeface="Calibri"/>
              </a:rPr>
              <a:t>4th December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If you run a small business and would like a stall then contact us at </a:t>
            </a:r>
            <a:r>
              <a:rPr i="0" lang="en-GB" sz="1600" u="sng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newhawjuniorpta@gmail.com</a:t>
            </a: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for more details.</a:t>
            </a:r>
            <a:endParaRPr i="0" sz="1600" u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25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700" u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94359" y="1713946"/>
            <a:ext cx="1104273" cy="871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289381" y="2703890"/>
            <a:ext cx="1104274" cy="620682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3"/>
          <p:cNvSpPr txBox="1"/>
          <p:nvPr/>
        </p:nvSpPr>
        <p:spPr>
          <a:xfrm>
            <a:off x="229874" y="2572919"/>
            <a:ext cx="4911317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you run a business or work for a company that could </a:t>
            </a:r>
            <a:r>
              <a:rPr b="1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donate a raffle prize 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our Christmas raffle? We would love to hear from you at </a:t>
            </a:r>
            <a:r>
              <a:rPr i="0" lang="en-GB" sz="1600" u="sng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newhawjuniorpta@gmail.com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if you think you could contribute.</a:t>
            </a:r>
            <a:endParaRPr/>
          </a:p>
        </p:txBody>
      </p:sp>
      <p:sp>
        <p:nvSpPr>
          <p:cNvPr id="171" name="Google Shape;171;p3"/>
          <p:cNvSpPr txBox="1"/>
          <p:nvPr/>
        </p:nvSpPr>
        <p:spPr>
          <a:xfrm>
            <a:off x="229874" y="3586810"/>
            <a:ext cx="4911317" cy="784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you have unwanted </a:t>
            </a:r>
            <a:r>
              <a:rPr b="1"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party bag fillers </a:t>
            </a:r>
            <a:r>
              <a:rPr i="0" lang="en-GB" sz="16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that you could pass on to us to use as prizes at the Christmas Fayre? If you do then please drop them at Reception.</a:t>
            </a:r>
            <a:endParaRPr/>
          </a:p>
        </p:txBody>
      </p:sp>
      <p:pic>
        <p:nvPicPr>
          <p:cNvPr id="172" name="Google Shape;172;p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300194" y="3505034"/>
            <a:ext cx="1104273" cy="737369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"/>
          <p:cNvSpPr txBox="1"/>
          <p:nvPr/>
        </p:nvSpPr>
        <p:spPr>
          <a:xfrm>
            <a:off x="231489" y="8231121"/>
            <a:ext cx="54645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can </a:t>
            </a:r>
            <a:r>
              <a:rPr b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 up to easyfundraising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www.easyfundraising.org.uk (search for ‘New Haw Junior School PTA’ under the section ‘Find a cause’) and help raise more funds for the school but doing something as simple as your Christmas shopping!</a:t>
            </a:r>
            <a:endParaRPr/>
          </a:p>
        </p:txBody>
      </p:sp>
      <p:pic>
        <p:nvPicPr>
          <p:cNvPr id="174" name="Google Shape;174;p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668244" y="8333905"/>
            <a:ext cx="956480" cy="88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BD87AA0F60894A84A2260C893273F0" ma:contentTypeVersion="12" ma:contentTypeDescription="Create a new document." ma:contentTypeScope="" ma:versionID="e419751ff16210ab64d10426741d8324">
  <xsd:schema xmlns:xsd="http://www.w3.org/2001/XMLSchema" xmlns:xs="http://www.w3.org/2001/XMLSchema" xmlns:p="http://schemas.microsoft.com/office/2006/metadata/properties" xmlns:ns2="b9ac97f3-930a-4d24-a9a8-e3f243f8fe4c" xmlns:ns3="d46e644e-7540-4533-aab1-97a4231630da" targetNamespace="http://schemas.microsoft.com/office/2006/metadata/properties" ma:root="true" ma:fieldsID="b7545f1174f3f31ab9b3574937fee485" ns2:_="" ns3:_="">
    <xsd:import namespace="b9ac97f3-930a-4d24-a9a8-e3f243f8fe4c"/>
    <xsd:import namespace="d46e644e-7540-4533-aab1-97a4231630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ac97f3-930a-4d24-a9a8-e3f243f8fe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90dec1d-d643-45b5-8ede-3a5305e3f5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6e644e-7540-4533-aab1-97a4231630d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79e0aba-6ea4-4469-a777-d3233ad57f33}" ma:internalName="TaxCatchAll" ma:showField="CatchAllData" ma:web="d46e644e-7540-4533-aab1-97a4231630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9ac97f3-930a-4d24-a9a8-e3f243f8fe4c">
      <Terms xmlns="http://schemas.microsoft.com/office/infopath/2007/PartnerControls"/>
    </lcf76f155ced4ddcb4097134ff3c332f>
    <TaxCatchAll xmlns="d46e644e-7540-4533-aab1-97a4231630da" xsi:nil="true"/>
  </documentManagement>
</p:properties>
</file>

<file path=customXml/itemProps1.xml><?xml version="1.0" encoding="utf-8"?>
<ds:datastoreItem xmlns:ds="http://schemas.openxmlformats.org/officeDocument/2006/customXml" ds:itemID="{A06E7025-1A49-47C4-9866-FCA588D5C41A}"/>
</file>

<file path=customXml/itemProps2.xml><?xml version="1.0" encoding="utf-8"?>
<ds:datastoreItem xmlns:ds="http://schemas.openxmlformats.org/officeDocument/2006/customXml" ds:itemID="{3DE5F508-BDFC-4AFC-B7EC-B66DBC7BE5F0}"/>
</file>

<file path=customXml/itemProps3.xml><?xml version="1.0" encoding="utf-8"?>
<ds:datastoreItem xmlns:ds="http://schemas.openxmlformats.org/officeDocument/2006/customXml" ds:itemID="{55D182FE-27D8-4CEC-B6BD-CCEC75CF93BA}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Gooch, Katherine</dc:creator>
  <dcterms:created xsi:type="dcterms:W3CDTF">2023-10-16T08:07:59Z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0x01010006BD87AA0F60894A84A2260C893273F0</vt:lpwstr>
  </property>
</Properties>
</file>